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58" r:id="rId6"/>
    <p:sldId id="261" r:id="rId7"/>
    <p:sldId id="262" r:id="rId8"/>
    <p:sldId id="259" r:id="rId9"/>
    <p:sldId id="264" r:id="rId10"/>
    <p:sldId id="265" r:id="rId11"/>
    <p:sldId id="266" r:id="rId12"/>
    <p:sldId id="271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969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163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696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743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385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234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271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59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468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45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20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D646B-5237-4894-9353-D583DB805E67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202BB-1647-4EBD-B87D-5CB109A2E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441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1572" y="1618938"/>
            <a:ext cx="10041228" cy="241341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Лекция 1</a:t>
            </a:r>
            <a:r>
              <a:rPr lang="en-US" sz="4800" b="1" dirty="0" smtClean="0">
                <a:solidFill>
                  <a:srgbClr val="C00000"/>
                </a:solidFill>
              </a:rPr>
              <a:t>3</a:t>
            </a:r>
            <a:r>
              <a:rPr lang="ru-RU" sz="4800" b="1" smtClean="0">
                <a:solidFill>
                  <a:srgbClr val="C00000"/>
                </a:solidFill>
              </a:rPr>
              <a:t/>
            </a:r>
            <a:br>
              <a:rPr lang="ru-RU" sz="4800" b="1" smtClean="0">
                <a:solidFill>
                  <a:srgbClr val="C00000"/>
                </a:solidFill>
              </a:rPr>
            </a:br>
            <a:r>
              <a:rPr lang="ru-RU" sz="4800" b="1" smtClean="0">
                <a:solidFill>
                  <a:srgbClr val="C00000"/>
                </a:solidFill>
              </a:rPr>
              <a:t>Основные м</a:t>
            </a:r>
            <a:r>
              <a:rPr lang="ru-RU" sz="4800" b="1" smtClean="0">
                <a:solidFill>
                  <a:srgbClr val="C00000"/>
                </a:solidFill>
              </a:rPr>
              <a:t>етоды </a:t>
            </a:r>
            <a:r>
              <a:rPr lang="ru-RU" sz="4800" b="1" dirty="0" err="1" smtClean="0">
                <a:solidFill>
                  <a:srgbClr val="C00000"/>
                </a:solidFill>
              </a:rPr>
              <a:t>саморегуляци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</a:rPr>
              <a:t>в спорте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65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761" y="0"/>
            <a:ext cx="11616743" cy="6857999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b="1" dirty="0" smtClean="0">
              <a:solidFill>
                <a:srgbClr val="C00000"/>
              </a:solidFill>
            </a:endParaRP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Существуют несколько вариантов метода аутогенной тренировки:</a:t>
            </a:r>
          </a:p>
          <a:p>
            <a:pPr algn="just"/>
            <a:endParaRPr lang="ru-RU" b="1" dirty="0" smtClean="0">
              <a:solidFill>
                <a:srgbClr val="C00000"/>
              </a:solidFill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Классический вариант аутогенной тренировки </a:t>
            </a:r>
            <a:r>
              <a:rPr lang="ru-RU" dirty="0" smtClean="0"/>
              <a:t>(методика И.Г. Шульца). Система представлена 6-ю упражнениями, направленными на мышцы, кровеносные сосуды, сердце, дыхание, брюшные органы, голову. В ходе упражнения происходит фиксация внимания на определенной области тела или органе, повторение формулы (например, «Моя правая рука тяжелая») и представление желаемых ощущений. Через несколько месяцев тренировки пациент может с помощью только определенной фразы вызвать нужное ощущение.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Модификация классического варианта аутогенной тренировки в форме </a:t>
            </a:r>
            <a:r>
              <a:rPr lang="ru-RU" b="1" dirty="0" err="1" smtClean="0">
                <a:solidFill>
                  <a:srgbClr val="0070C0"/>
                </a:solidFill>
              </a:rPr>
              <a:t>самовоздействия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dirty="0" smtClean="0"/>
              <a:t>Эта техника представлена А.И. Некрасовым. В этом варианте тренировки изменены 6 направлений воздействия: тяжесть, тепло, дыхание, сердце, живот, лоб. Для каждого направления применяются по несколько формул, каждая из которых повторяется по несколько раз.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Модификация классического варианта Л.Д. </a:t>
            </a:r>
            <a:r>
              <a:rPr lang="ru-RU" b="1" dirty="0" err="1" smtClean="0">
                <a:solidFill>
                  <a:srgbClr val="0070C0"/>
                </a:solidFill>
              </a:rPr>
              <a:t>Гиссена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dirty="0" smtClean="0"/>
              <a:t>Данный вариант предусматривает 2 части упражнений: успокаивающая и мобилизационная. Успокаивающая часть содержит 5 групп по 10 формул в каждой, первая группа – вводная. Мобилизационная часть содержит 2 группы: формулы активизации и формулы тонизации.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6146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747" y="171941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Продолжение…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5321" y="1687132"/>
            <a:ext cx="10515600" cy="533185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>
                <a:solidFill>
                  <a:srgbClr val="0070C0"/>
                </a:solidFill>
              </a:rPr>
              <a:t>Аутоофтальмотренинг</a:t>
            </a:r>
            <a:r>
              <a:rPr lang="ru-RU" b="1" dirty="0" smtClean="0">
                <a:solidFill>
                  <a:srgbClr val="0070C0"/>
                </a:solidFill>
              </a:rPr>
              <a:t> – методика, разработанная Л.П. </a:t>
            </a:r>
            <a:r>
              <a:rPr lang="ru-RU" b="1" dirty="0" err="1" smtClean="0">
                <a:solidFill>
                  <a:srgbClr val="0070C0"/>
                </a:solidFill>
              </a:rPr>
              <a:t>Гримаком</a:t>
            </a:r>
            <a:r>
              <a:rPr lang="ru-RU" b="1" dirty="0" smtClean="0">
                <a:solidFill>
                  <a:srgbClr val="0070C0"/>
                </a:solidFill>
              </a:rPr>
              <a:t> и А.А. </a:t>
            </a:r>
            <a:r>
              <a:rPr lang="ru-RU" b="1" dirty="0" err="1" smtClean="0">
                <a:solidFill>
                  <a:srgbClr val="0070C0"/>
                </a:solidFill>
              </a:rPr>
              <a:t>Исраеляном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r>
              <a:rPr lang="ru-RU" dirty="0" smtClean="0"/>
              <a:t> Она направлена на устранение дефектов зрения, находящихся на ранней стадии развития и позволяет отсрочить развитие хронического зрительного утомления. Методика подразумевает выполнение особых упражнений, которые формируют зрительные образы, работая с которыми человек улучшает зрительные функции. По Л.П. </a:t>
            </a:r>
            <a:r>
              <a:rPr lang="ru-RU" dirty="0" err="1" smtClean="0"/>
              <a:t>Гримаку</a:t>
            </a:r>
            <a:r>
              <a:rPr lang="ru-RU" dirty="0" smtClean="0"/>
              <a:t> во время сеанса человек сначала погружается в состояние покоя, потом мысленно накапливает тепло вокруг глаз, затем он представляет себе точку, которую заставляет отдаляться и приближаться и двигаться по разной траектории. Таким образом он мысленно выполняет гимнастику для глаз. В конце сеанса человек выходит из состояния аутогенного погружения. Во время выполнения упражнений уделяется внимание дыханию и вызываемым ощущениям.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Методика аутогенной тренировки в форме </a:t>
            </a:r>
            <a:r>
              <a:rPr lang="ru-RU" b="1" dirty="0" err="1" smtClean="0">
                <a:solidFill>
                  <a:srgbClr val="0070C0"/>
                </a:solidFill>
              </a:rPr>
              <a:t>гетеротренинга</a:t>
            </a:r>
            <a:r>
              <a:rPr lang="ru-RU" dirty="0" smtClean="0"/>
              <a:t>. Этот вид тренировки подразумевает некоторое участие психолога в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пациента. Данная методика обычно применяется во время короткого перерыва в работе. Она состоит из 2-х основных частей: этапа погружения и этапа выхода из глубоких степеней аутогенного погружения.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6037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622" y="691947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Визуализация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231" y="2792020"/>
            <a:ext cx="10515600" cy="4657256"/>
          </a:xfrm>
        </p:spPr>
        <p:txBody>
          <a:bodyPr/>
          <a:lstStyle/>
          <a:p>
            <a:pPr algn="just"/>
            <a:r>
              <a:rPr lang="ru-RU" dirty="0" smtClean="0"/>
              <a:t>Разновидностью визуализации являются упражнения сюжетного воображения, основанные на преднамеренном использовании </a:t>
            </a:r>
            <a:r>
              <a:rPr lang="ru-RU" b="1" dirty="0" smtClean="0">
                <a:solidFill>
                  <a:srgbClr val="C00000"/>
                </a:solidFill>
              </a:rPr>
              <a:t>цвета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и </a:t>
            </a:r>
            <a:r>
              <a:rPr lang="ru-RU" b="1" dirty="0" smtClean="0">
                <a:solidFill>
                  <a:srgbClr val="C00000"/>
                </a:solidFill>
              </a:rPr>
              <a:t>пространственных представлений </a:t>
            </a:r>
            <a:r>
              <a:rPr lang="ru-RU" dirty="0" smtClean="0"/>
              <a:t>сознания человека. </a:t>
            </a:r>
          </a:p>
          <a:p>
            <a:pPr algn="just"/>
            <a:r>
              <a:rPr lang="ru-RU" dirty="0" smtClean="0"/>
              <a:t>Сознательные представления окрашиваются в нужный цвет, соответствующий моделируемому эмоциональному состоянию. </a:t>
            </a:r>
          </a:p>
          <a:p>
            <a:pPr algn="just"/>
            <a:r>
              <a:rPr lang="ru-RU" b="1" dirty="0" smtClean="0">
                <a:solidFill>
                  <a:srgbClr val="7030A0"/>
                </a:solidFill>
              </a:rPr>
              <a:t>Цвет обладает мощным эмоциональным действием на нервную систему</a:t>
            </a:r>
            <a:r>
              <a:rPr lang="ru-RU" dirty="0"/>
              <a:t>:</a:t>
            </a:r>
            <a:r>
              <a:rPr lang="ru-RU" dirty="0" smtClean="0"/>
              <a:t> 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Красный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chemeClr val="accent2"/>
                </a:solidFill>
              </a:rPr>
              <a:t>оранжевый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rgbClr val="FFC000"/>
                </a:solidFill>
              </a:rPr>
              <a:t>желтый</a:t>
            </a:r>
            <a:r>
              <a:rPr lang="ru-RU" dirty="0" smtClean="0"/>
              <a:t> - цвета активности; </a:t>
            </a:r>
            <a:r>
              <a:rPr lang="ru-RU" b="1" dirty="0" smtClean="0">
                <a:solidFill>
                  <a:srgbClr val="00B0F0"/>
                </a:solidFill>
              </a:rPr>
              <a:t>голубой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rgbClr val="002060"/>
                </a:solidFill>
              </a:rPr>
              <a:t>синий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rgbClr val="7030A0"/>
                </a:solidFill>
              </a:rPr>
              <a:t>фиолетовый</a:t>
            </a:r>
            <a:r>
              <a:rPr lang="ru-RU" dirty="0" smtClean="0"/>
              <a:t> - цвета покоя; </a:t>
            </a:r>
            <a:r>
              <a:rPr lang="ru-RU" b="1" dirty="0" smtClean="0">
                <a:solidFill>
                  <a:srgbClr val="00B050"/>
                </a:solidFill>
              </a:rPr>
              <a:t>зеленый</a:t>
            </a:r>
            <a:r>
              <a:rPr lang="ru-RU" dirty="0" smtClean="0"/>
              <a:t> - нейтральный.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757" y="141668"/>
            <a:ext cx="4625731" cy="242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0206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3582" y="365125"/>
            <a:ext cx="11004836" cy="619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150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Концентрация внимания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Во многих вида спорта очень важно уметь концентрировать внимание на объекте или действии. От этого зависит спортивный результат.</a:t>
            </a:r>
          </a:p>
          <a:p>
            <a:r>
              <a:rPr lang="ru-RU" dirty="0" smtClean="0"/>
              <a:t>Поэтому спортсменам важно тренировать свое умение концентрироваться. Для этого можно использовать различные варианты упражнений: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Упражнение 1. «Концентрация на счете»</a:t>
            </a:r>
          </a:p>
          <a:p>
            <a:r>
              <a:rPr lang="ru-RU" dirty="0" smtClean="0"/>
              <a:t>Инструкция:</a:t>
            </a:r>
          </a:p>
          <a:p>
            <a:r>
              <a:rPr lang="ru-RU" dirty="0" smtClean="0"/>
              <a:t>Мысленно медленно считайте от 1 до 10 и сосредоточьтесь на этом медленном счете. Если в какой-то момент мысли начнут рассеиваться, и вы будете не в состоянии сосредоточиться на счете, начните считать сначала. Повторяйте счет в течение нескольких минут.</a:t>
            </a:r>
          </a:p>
        </p:txBody>
      </p:sp>
    </p:spTree>
    <p:extLst>
      <p:ext uri="{BB962C8B-B14F-4D97-AF65-F5344CB8AC3E}">
        <p14:creationId xmlns:p14="http://schemas.microsoft.com/office/powerpoint/2010/main" xmlns="" val="375711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4479"/>
            <a:ext cx="10515600" cy="538248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Упражнение 2. «Сосредоточение на ощущениях»</a:t>
            </a:r>
          </a:p>
          <a:p>
            <a:r>
              <a:rPr lang="ru-RU" dirty="0" smtClean="0"/>
              <a:t>Инструкция:</a:t>
            </a:r>
          </a:p>
          <a:p>
            <a:r>
              <a:rPr lang="ru-RU" dirty="0" smtClean="0"/>
              <a:t>Сосредоточьтесь на Ваших телесных ощущениях. Направьте луч Вашего внимания на ступню правой ноги. Прочувствуйте пальцы, подошву. Почувствуйте соприкосновение ног с полом, ощущения, которые возникают от этого соприкосновения.</a:t>
            </a:r>
          </a:p>
          <a:p>
            <a:r>
              <a:rPr lang="ru-RU" dirty="0" smtClean="0"/>
              <a:t>Сосредоточьтесь на правой руке. Почувствуйте пальцы, ладонь, поверхность кисти, всю кисть. Почувствуйте ваше предплечье, локоть; прочувствуйте соприкосновение подлокотника кресла с рукой и вызываемое им ощущение. Точно так же прочувствуйте левую руку.</a:t>
            </a:r>
          </a:p>
          <a:p>
            <a:r>
              <a:rPr lang="ru-RU" dirty="0" smtClean="0"/>
              <a:t>Прочувствуйте поясницу, спину, соприкосновение с креслом. Сосредоточьте внимание на лице -- нос, веки, лоб, скулы, губы, подбородок. Почувствуйте прикосновение воздуха к коже лица.</a:t>
            </a:r>
          </a:p>
          <a:p>
            <a:r>
              <a:rPr lang="ru-RU" dirty="0" smtClean="0"/>
              <a:t>Существуют и другие варианты концентрации внимания, однако данные упражнения представляются нам наиболее подходящими для спортсменов.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056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Дыхательные упражнения.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Глубокое и медленное дыхание </a:t>
            </a:r>
            <a:r>
              <a:rPr lang="ru-RU" dirty="0" smtClean="0"/>
              <a:t>снижает психическую напряженность, способствует расслаблению, в то время как </a:t>
            </a:r>
            <a:r>
              <a:rPr lang="ru-RU" b="1" dirty="0" smtClean="0">
                <a:solidFill>
                  <a:srgbClr val="0070C0"/>
                </a:solidFill>
              </a:rPr>
              <a:t>частое дыхание</a:t>
            </a:r>
            <a:r>
              <a:rPr lang="ru-RU" dirty="0" smtClean="0"/>
              <a:t>, наоборот, активизирует организм, повышает тонус мышц.</a:t>
            </a:r>
          </a:p>
          <a:p>
            <a:pPr algn="just"/>
            <a:r>
              <a:rPr lang="ru-RU" dirty="0" smtClean="0"/>
              <a:t>Цикл дыхания следует проводить по формуле "4-2-4" , т.е. на 4 счета вдох, 2 счета пауза и на 4 счета выдох. При этом рекомендуется дышать медленно, через нос, сосредоточив внимание на процессе дыхания. Можно на начальном этапе подключать образы, представляя, как воздух наполняет легкие и выходит обратно.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400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Нервно-мышечная релаксация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Процесс обучения данной технике состоит из 3-х стадий:</a:t>
            </a:r>
          </a:p>
          <a:p>
            <a:pPr algn="just"/>
            <a:r>
              <a:rPr lang="ru-RU" dirty="0" smtClean="0"/>
              <a:t>    На первой - вырабатываются навыки </a:t>
            </a:r>
            <a:r>
              <a:rPr lang="ru-RU" b="1" dirty="0" smtClean="0">
                <a:solidFill>
                  <a:srgbClr val="0070C0"/>
                </a:solidFill>
              </a:rPr>
              <a:t>произвольного расслабления отдельных групп мышц </a:t>
            </a:r>
            <a:r>
              <a:rPr lang="ru-RU" dirty="0" smtClean="0"/>
              <a:t>в состоянии покоя.</a:t>
            </a:r>
          </a:p>
          <a:p>
            <a:pPr algn="just"/>
            <a:r>
              <a:rPr lang="ru-RU" dirty="0" smtClean="0"/>
              <a:t>    На второй – объединение навыков в комплексы, обеспечивающие </a:t>
            </a:r>
            <a:r>
              <a:rPr lang="ru-RU" b="1" dirty="0" smtClean="0">
                <a:solidFill>
                  <a:srgbClr val="0070C0"/>
                </a:solidFill>
              </a:rPr>
              <a:t>расслабление всего тела </a:t>
            </a:r>
            <a:r>
              <a:rPr lang="ru-RU" dirty="0" smtClean="0"/>
              <a:t>или отдельных его участков (сначала в состоянии покоя, позже – при выполнении некоторых видов деятельности, причем происходит релаксация не участвующих в деятельности мышц).</a:t>
            </a:r>
          </a:p>
          <a:p>
            <a:pPr algn="just"/>
            <a:r>
              <a:rPr lang="ru-RU" dirty="0" smtClean="0"/>
              <a:t>    На третьей – усвоение «навыка отдыха», который позволяет </a:t>
            </a:r>
            <a:r>
              <a:rPr lang="ru-RU" b="1" dirty="0" smtClean="0">
                <a:solidFill>
                  <a:srgbClr val="0070C0"/>
                </a:solidFill>
              </a:rPr>
              <a:t>расслабиться в любых напряженных ситуациях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76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9089" y="254833"/>
            <a:ext cx="12002911" cy="623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4823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10" y="0"/>
            <a:ext cx="113289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682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Сенсорная репродукция образов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Метод заключается в расслаблении </a:t>
            </a:r>
            <a:r>
              <a:rPr lang="ru-RU" b="1" dirty="0" smtClean="0">
                <a:solidFill>
                  <a:srgbClr val="C00000"/>
                </a:solidFill>
              </a:rPr>
              <a:t>с помощью представления образов</a:t>
            </a:r>
            <a:r>
              <a:rPr lang="ru-RU" dirty="0" smtClean="0"/>
              <a:t> предметов и целостных ситуаций, ассоциирующихся с отдыхом. </a:t>
            </a:r>
            <a:endParaRPr lang="en-US" dirty="0" smtClean="0"/>
          </a:p>
          <a:p>
            <a:pPr algn="just"/>
            <a:r>
              <a:rPr lang="ru-RU" dirty="0" smtClean="0"/>
              <a:t>Человек сидит в удобной позе и </a:t>
            </a:r>
            <a:r>
              <a:rPr lang="ru-RU" b="1" dirty="0" smtClean="0">
                <a:solidFill>
                  <a:srgbClr val="C00000"/>
                </a:solidFill>
              </a:rPr>
              <a:t>представляет себя в расслабляющей ситуации </a:t>
            </a:r>
            <a:r>
              <a:rPr lang="ru-RU" dirty="0" smtClean="0"/>
              <a:t>(например, на прогулке в лесу). </a:t>
            </a:r>
            <a:endParaRPr lang="en-US" dirty="0" smtClean="0"/>
          </a:p>
          <a:p>
            <a:pPr algn="just"/>
            <a:r>
              <a:rPr lang="ru-RU" dirty="0" smtClean="0"/>
              <a:t>При этом внимание акцентируется на </a:t>
            </a:r>
            <a:r>
              <a:rPr lang="ru-RU" b="1" dirty="0" smtClean="0">
                <a:solidFill>
                  <a:srgbClr val="C00000"/>
                </a:solidFill>
              </a:rPr>
              <a:t>правильном дыхании и приятных ощущениях</a:t>
            </a:r>
            <a:r>
              <a:rPr lang="ru-RU" dirty="0" smtClean="0"/>
              <a:t> (теплоты, тяжести), возникающих в различных частях тела под воздействием воображаемой ситуации. </a:t>
            </a:r>
            <a:endParaRPr lang="en-US" dirty="0" smtClean="0"/>
          </a:p>
          <a:p>
            <a:pPr algn="just"/>
            <a:r>
              <a:rPr lang="ru-RU" dirty="0" smtClean="0"/>
              <a:t>Часто техника сенсорной репродукции образов </a:t>
            </a:r>
            <a:r>
              <a:rPr lang="ru-RU" b="1" dirty="0" smtClean="0">
                <a:solidFill>
                  <a:srgbClr val="002060"/>
                </a:solidFill>
              </a:rPr>
              <a:t>используется в группе с методиками визуализации и медитации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132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Ауто</a:t>
            </a:r>
            <a:r>
              <a:rPr lang="ru-RU" b="1" dirty="0" smtClean="0">
                <a:solidFill>
                  <a:srgbClr val="002060"/>
                </a:solidFill>
              </a:rPr>
              <a:t> и гетеро-генная тренировка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526745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Метод основан на обучении возможностям </a:t>
            </a:r>
            <a:r>
              <a:rPr lang="ru-RU" b="1" dirty="0" smtClean="0">
                <a:solidFill>
                  <a:srgbClr val="0070C0"/>
                </a:solidFill>
              </a:rPr>
              <a:t>самовнушения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или </a:t>
            </a:r>
            <a:r>
              <a:rPr lang="ru-RU" dirty="0" err="1" smtClean="0"/>
              <a:t>аутосуггестии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Самовнушение в данном случает осуществляется через вербальные формулировки – </a:t>
            </a:r>
            <a:r>
              <a:rPr lang="ru-RU" b="1" dirty="0" err="1" smtClean="0">
                <a:solidFill>
                  <a:srgbClr val="002060"/>
                </a:solidFill>
              </a:rPr>
              <a:t>самоприказы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В ходе обучения происходит </a:t>
            </a:r>
            <a:r>
              <a:rPr lang="ru-RU" b="1" dirty="0" smtClean="0">
                <a:solidFill>
                  <a:srgbClr val="0070C0"/>
                </a:solidFill>
              </a:rPr>
              <a:t>формирование связей </a:t>
            </a:r>
            <a:r>
              <a:rPr lang="ru-RU" dirty="0" smtClean="0"/>
              <a:t>между </a:t>
            </a:r>
            <a:r>
              <a:rPr lang="ru-RU" dirty="0" err="1" smtClean="0"/>
              <a:t>самоприказами</a:t>
            </a:r>
            <a:r>
              <a:rPr lang="ru-RU" dirty="0" smtClean="0"/>
              <a:t> (например, «Я дышу ровно и спокойно») и психофизиологическими процессами в организме. </a:t>
            </a:r>
          </a:p>
          <a:p>
            <a:pPr algn="just"/>
            <a:r>
              <a:rPr lang="ru-RU" dirty="0" smtClean="0"/>
              <a:t>Спортсмен, прошедший некоторый курс аутогенных тренировок, может </a:t>
            </a:r>
            <a:r>
              <a:rPr lang="ru-RU" b="1" dirty="0" smtClean="0">
                <a:solidFill>
                  <a:srgbClr val="0070C0"/>
                </a:solidFill>
              </a:rPr>
              <a:t>с помощью определенных формул самовнушения вызвать нужные ощущения в теле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С помощью формул после выхода из аутогенного погружения </a:t>
            </a:r>
            <a:r>
              <a:rPr lang="ru-RU" b="1" dirty="0" smtClean="0">
                <a:solidFill>
                  <a:srgbClr val="0070C0"/>
                </a:solidFill>
              </a:rPr>
              <a:t>можно вызывать как состояние расслабления, так и состояние активизации</a:t>
            </a:r>
            <a:r>
              <a:rPr lang="ru-RU" dirty="0" smtClean="0"/>
              <a:t>, в зависимости от цели. </a:t>
            </a:r>
          </a:p>
          <a:p>
            <a:pPr algn="just"/>
            <a:r>
              <a:rPr lang="ru-RU" dirty="0" smtClean="0"/>
              <a:t>Обычно применяется фиксированный набор формул, но он может быть индивидуально изменен. </a:t>
            </a:r>
          </a:p>
          <a:p>
            <a:pPr algn="just"/>
            <a:r>
              <a:rPr lang="ru-RU" dirty="0" smtClean="0"/>
              <a:t>Часто навыки, приобретенные в ходе обучения нервно-мышечной релаксации, являются хорошей базой для занятий аутогенной тренировкой. </a:t>
            </a:r>
          </a:p>
          <a:p>
            <a:pPr algn="just"/>
            <a:r>
              <a:rPr lang="ru-RU" dirty="0" smtClean="0"/>
              <a:t>Метод может использоваться как аутотренинг и как </a:t>
            </a:r>
            <a:r>
              <a:rPr lang="ru-RU" dirty="0" err="1" smtClean="0"/>
              <a:t>гетеротренинг</a:t>
            </a:r>
            <a:r>
              <a:rPr lang="ru-RU" dirty="0" smtClean="0"/>
              <a:t>: в первом случае формулы являются «указаниями самому себе», во втором – </a:t>
            </a:r>
            <a:r>
              <a:rPr lang="ru-RU" b="1" dirty="0" smtClean="0">
                <a:solidFill>
                  <a:srgbClr val="002060"/>
                </a:solidFill>
              </a:rPr>
              <a:t>психолог принимает участие в воздействии.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9238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1040</Words>
  <Application>Microsoft Office PowerPoint</Application>
  <PresentationFormat>Произвольный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Лекция 13 Основные методы саморегуляци в спорте</vt:lpstr>
      <vt:lpstr>Концентрация внимания</vt:lpstr>
      <vt:lpstr>Слайд 3</vt:lpstr>
      <vt:lpstr>Дыхательные упражнения.</vt:lpstr>
      <vt:lpstr>Нервно-мышечная релаксация</vt:lpstr>
      <vt:lpstr>Слайд 6</vt:lpstr>
      <vt:lpstr>Слайд 7</vt:lpstr>
      <vt:lpstr>Сенсорная репродукция образов</vt:lpstr>
      <vt:lpstr>Ауто и гетеро-генная тренировка</vt:lpstr>
      <vt:lpstr>Слайд 10</vt:lpstr>
      <vt:lpstr>Продолжение…</vt:lpstr>
      <vt:lpstr>Визуализация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Адилова Эльнур</dc:creator>
  <cp:lastModifiedBy>Айдос</cp:lastModifiedBy>
  <cp:revision>15</cp:revision>
  <dcterms:created xsi:type="dcterms:W3CDTF">2018-11-23T06:23:41Z</dcterms:created>
  <dcterms:modified xsi:type="dcterms:W3CDTF">2018-11-30T04:19:51Z</dcterms:modified>
</cp:coreProperties>
</file>